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flipH="1" rot="10800000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Relationship Id="rId5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5000">
                <a:solidFill>
                  <a:schemeClr val="accent2"/>
                </a:solidFill>
              </a:rPr>
              <a:t>Making </a:t>
            </a:r>
          </a:p>
          <a:p>
            <a:pPr>
              <a:spcBef>
                <a:spcPts val="0"/>
              </a:spcBef>
              <a:buNone/>
            </a:pPr>
            <a:r>
              <a:rPr lang="en" sz="5000">
                <a:solidFill>
                  <a:schemeClr val="accent2"/>
                </a:solidFill>
              </a:rPr>
              <a:t>Character Inferences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149850" y="3027675"/>
            <a:ext cx="8130600" cy="7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 can make character inferences through analyzing the author’s use of direct and indirect characterization.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Previous Knowledge: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86375" y="4356800"/>
            <a:ext cx="89760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</a:rPr>
              <a:t>What previous knowledge is needed to understand this comic?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80537"/>
            <a:ext cx="778192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500"/>
              <a:t>What do we infer about characters?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460499"/>
            <a:ext cx="8229600" cy="154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500">
                <a:solidFill>
                  <a:schemeClr val="accent2"/>
                </a:solidFill>
              </a:rPr>
              <a:t>Character Traits-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500"/>
              <a:t>Descriptive adjectives like angry or sensitive</a:t>
            </a:r>
          </a:p>
          <a:p>
            <a:pPr indent="45720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45720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81000" y="3441699"/>
            <a:ext cx="8229600" cy="154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>
                <a:solidFill>
                  <a:schemeClr val="accent2"/>
                </a:solidFill>
              </a:rPr>
              <a:t>Character Motivations-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 sz="2500"/>
              <a:t>Reasons behind character’s actions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 sz="2500"/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118000" y="739912"/>
            <a:ext cx="8229600" cy="211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rgbClr val="000000"/>
                </a:solidFill>
              </a:rPr>
              <a:t>1st-</a:t>
            </a:r>
            <a:r>
              <a:rPr lang="en" sz="2000">
                <a:solidFill>
                  <a:srgbClr val="000000"/>
                </a:solidFill>
              </a:rPr>
              <a:t> Read “Thank You M’am” as a class (pg 108)</a:t>
            </a:r>
          </a:p>
          <a:p>
            <a:pPr lvl="0" rtl="0">
              <a:spcBef>
                <a:spcPts val="600"/>
              </a:spcBef>
              <a:buNone/>
            </a:pPr>
            <a:r>
              <a:rPr b="1" lang="en" sz="2000">
                <a:solidFill>
                  <a:srgbClr val="000000"/>
                </a:solidFill>
              </a:rPr>
              <a:t>2nd- </a:t>
            </a:r>
            <a:r>
              <a:rPr lang="en" sz="2000">
                <a:solidFill>
                  <a:srgbClr val="000000"/>
                </a:solidFill>
              </a:rPr>
              <a:t>Individually or with </a:t>
            </a:r>
            <a:r>
              <a:rPr lang="en" sz="2000"/>
              <a:t>ONE other</a:t>
            </a:r>
            <a:r>
              <a:rPr lang="en" sz="2000">
                <a:solidFill>
                  <a:srgbClr val="000000"/>
                </a:solidFill>
              </a:rPr>
              <a:t> partner, choose a character to analyze. What traits can you infer about the character? Make a chart in your notebook like the one below. You must make at least three inferences and use </a:t>
            </a:r>
            <a:r>
              <a:rPr b="1" lang="en" sz="2000" u="sng">
                <a:solidFill>
                  <a:srgbClr val="000000"/>
                </a:solidFill>
              </a:rPr>
              <a:t>at least one direct quote</a:t>
            </a:r>
            <a:r>
              <a:rPr lang="en" sz="2000">
                <a:solidFill>
                  <a:srgbClr val="000000"/>
                </a:solidFill>
              </a:rPr>
              <a:t> from</a:t>
            </a:r>
            <a:r>
              <a:rPr lang="en" sz="2000"/>
              <a:t> the text to support each!</a:t>
            </a:r>
          </a:p>
        </p:txBody>
      </p:sp>
      <p:sp>
        <p:nvSpPr>
          <p:cNvPr id="116" name="Shape 116"/>
          <p:cNvSpPr/>
          <p:nvPr/>
        </p:nvSpPr>
        <p:spPr>
          <a:xfrm>
            <a:off x="372975" y="2881975"/>
            <a:ext cx="7932899" cy="1367399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372975" y="3287000"/>
            <a:ext cx="7918499" cy="19799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8" name="Shape 118"/>
          <p:cNvCxnSpPr/>
          <p:nvPr/>
        </p:nvCxnSpPr>
        <p:spPr>
          <a:xfrm flipH="1">
            <a:off x="1850524" y="2903575"/>
            <a:ext cx="9000" cy="1352699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9" name="Shape 119"/>
          <p:cNvSpPr txBox="1"/>
          <p:nvPr/>
        </p:nvSpPr>
        <p:spPr>
          <a:xfrm>
            <a:off x="432425" y="2923400"/>
            <a:ext cx="1357800" cy="28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Trait/Inference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948725" y="2906675"/>
            <a:ext cx="4667699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Actions and/or Dialogue that lead me to this inference:</a:t>
            </a:r>
          </a:p>
        </p:txBody>
      </p:sp>
      <p:cxnSp>
        <p:nvCxnSpPr>
          <p:cNvPr id="121" name="Shape 121"/>
          <p:cNvCxnSpPr/>
          <p:nvPr/>
        </p:nvCxnSpPr>
        <p:spPr>
          <a:xfrm>
            <a:off x="372975" y="3591800"/>
            <a:ext cx="7918499" cy="19799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2" name="Shape 122"/>
          <p:cNvCxnSpPr/>
          <p:nvPr/>
        </p:nvCxnSpPr>
        <p:spPr>
          <a:xfrm>
            <a:off x="372975" y="3896600"/>
            <a:ext cx="7918499" cy="19799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3" name="Shape 123"/>
          <p:cNvSpPr txBox="1"/>
          <p:nvPr>
            <p:ph idx="1" type="body"/>
          </p:nvPr>
        </p:nvSpPr>
        <p:spPr>
          <a:xfrm>
            <a:off x="118000" y="4406300"/>
            <a:ext cx="8568900" cy="519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en" sz="1500">
                <a:latin typeface="Proxima Nova"/>
                <a:ea typeface="Proxima Nova"/>
                <a:cs typeface="Proxima Nova"/>
                <a:sym typeface="Proxima Nova"/>
              </a:rPr>
              <a:t>I can make character inferences through analyzing the author’s use of direct and indirect characterization.</a:t>
            </a:r>
            <a:r>
              <a:rPr lang="en" sz="1500"/>
              <a:t> 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64150" y="231150"/>
            <a:ext cx="54558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Character Inference Practice: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1203341" y="1097100"/>
            <a:ext cx="7621524" cy="33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an inference?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460499"/>
            <a:ext cx="8229600" cy="844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conclusion based on </a:t>
            </a:r>
            <a:r>
              <a:rPr lang="en" u="sng"/>
              <a:t>evidence</a:t>
            </a:r>
            <a:r>
              <a:rPr lang="en"/>
              <a:t> and </a:t>
            </a:r>
            <a:r>
              <a:rPr lang="en" u="sng"/>
              <a:t>reasoning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189575" y="2417725"/>
            <a:ext cx="8596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 wouldn't eat after that two-year-old if I were you.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37" name="Shape 37"/>
          <p:cNvSpPr txBox="1"/>
          <p:nvPr/>
        </p:nvSpPr>
        <p:spPr>
          <a:xfrm>
            <a:off x="508000" y="3317250"/>
            <a:ext cx="7863899" cy="146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Inference:</a:t>
            </a:r>
            <a:r>
              <a:rPr i="1" lang="en" sz="240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i="1" lang="en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The two-year-old probably did something gross to the food you were about to eat or has a cold and you could catch it. Something bad will happen to you if you eat it!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-2550" y="850925"/>
            <a:ext cx="9021899" cy="1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accent2"/>
              </a:buClr>
              <a:buSzPct val="100000"/>
              <a:buAutoNum type="arabicPeriod"/>
            </a:pPr>
            <a:r>
              <a:rPr b="1" lang="en" sz="2200">
                <a:solidFill>
                  <a:schemeClr val="accent2"/>
                </a:solidFill>
              </a:rPr>
              <a:t>Look where author uses Direct and Indirect Characterization</a:t>
            </a: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2000">
                <a:solidFill>
                  <a:schemeClr val="accent2"/>
                </a:solidFill>
              </a:rPr>
              <a:t>What does this evidence suggest about the character?</a:t>
            </a:r>
          </a:p>
          <a:p>
            <a:pPr indent="-228600" lvl="1" marL="914400" rtl="0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en" sz="2000">
                <a:solidFill>
                  <a:schemeClr val="accent2"/>
                </a:solidFill>
              </a:rPr>
              <a:t>How can I express this in the form of a </a:t>
            </a:r>
            <a:r>
              <a:rPr i="1" lang="en" sz="2000">
                <a:solidFill>
                  <a:schemeClr val="accent2"/>
                </a:solidFill>
              </a:rPr>
              <a:t>claim</a:t>
            </a:r>
            <a:r>
              <a:rPr lang="en" sz="2000">
                <a:solidFill>
                  <a:schemeClr val="accent2"/>
                </a:solidFill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2700" y="2103650"/>
            <a:ext cx="9052499" cy="9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accent5"/>
              </a:buClr>
              <a:buSzPct val="100000"/>
              <a:buAutoNum type="arabicPeriod" startAt="2"/>
            </a:pPr>
            <a:r>
              <a:rPr b="1" lang="en" sz="2200">
                <a:solidFill>
                  <a:schemeClr val="accent5"/>
                </a:solidFill>
              </a:rPr>
              <a:t>Use previous knowledge to reason out why you think this</a:t>
            </a:r>
          </a:p>
          <a:p>
            <a:pPr indent="-228600" lvl="1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000">
                <a:solidFill>
                  <a:schemeClr val="accent5"/>
                </a:solidFill>
              </a:rPr>
              <a:t>What experience do I have that leads me to interpret this evidence in this way?</a:t>
            </a:r>
          </a:p>
          <a:p>
            <a:pPr indent="-228600" lvl="1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000">
                <a:solidFill>
                  <a:schemeClr val="accent5"/>
                </a:solidFill>
              </a:rPr>
              <a:t>Could this evidence be interpreted in another way?</a:t>
            </a:r>
          </a:p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1050" y="3668525"/>
            <a:ext cx="8825999" cy="125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accent4"/>
              </a:buClr>
              <a:buSzPct val="100000"/>
              <a:buAutoNum type="arabicPeriod" startAt="3"/>
            </a:pPr>
            <a:r>
              <a:rPr b="1" lang="en" sz="2200">
                <a:solidFill>
                  <a:schemeClr val="accent4"/>
                </a:solidFill>
              </a:rPr>
              <a:t>Verify your reasoning </a:t>
            </a:r>
          </a:p>
          <a:p>
            <a:pPr indent="-228600" lvl="1" marL="914400" rtl="0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" sz="2000">
                <a:solidFill>
                  <a:schemeClr val="accent4"/>
                </a:solidFill>
              </a:rPr>
              <a:t>Is my reasoning valid and supported by other evidence in the text?</a:t>
            </a:r>
          </a:p>
          <a:p>
            <a:pPr indent="-228600" lvl="1" marL="914400" rtl="0"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" sz="2000">
                <a:solidFill>
                  <a:schemeClr val="accent4"/>
                </a:solidFill>
              </a:rPr>
              <a:t>Is there any textual evidence that contradicts my inferences?</a:t>
            </a:r>
          </a:p>
        </p:txBody>
      </p:sp>
      <p:sp>
        <p:nvSpPr>
          <p:cNvPr id="45" name="Shape 45"/>
          <p:cNvSpPr/>
          <p:nvPr/>
        </p:nvSpPr>
        <p:spPr>
          <a:xfrm>
            <a:off x="656950" y="139625"/>
            <a:ext cx="7141799" cy="714300"/>
          </a:xfrm>
          <a:prstGeom prst="roundRect">
            <a:avLst>
              <a:gd fmla="val 16667" name="adj"/>
            </a:avLst>
          </a:prstGeom>
          <a:solidFill>
            <a:srgbClr val="DA823B">
              <a:alpha val="708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609600" y="121275"/>
            <a:ext cx="7252199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How do I make a character inference?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Inference Formula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25" y="2696926"/>
            <a:ext cx="1670200" cy="13487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2563325" y="2884975"/>
            <a:ext cx="478200" cy="5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+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237025" y="1587500"/>
            <a:ext cx="1739099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500"/>
              <a:t>What’s said in text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9137" y="2537587"/>
            <a:ext cx="2085724" cy="16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3301125" y="1647200"/>
            <a:ext cx="2208899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500"/>
              <a:t>What we already know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839925" y="2987900"/>
            <a:ext cx="478200" cy="59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1250" y="2769575"/>
            <a:ext cx="1670198" cy="13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6297125" y="1663700"/>
            <a:ext cx="2728199" cy="4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500"/>
              <a:t>Educated Guess: inference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 your own inference: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503624"/>
            <a:ext cx="8229600" cy="247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chemeClr val="accent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man ran after a retreating bus, waving his briefcase frantically.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Inference: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38750" y="3774775"/>
            <a:ext cx="4106100" cy="114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What specific parts of the sentence helped you infer?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4397400" y="3774025"/>
            <a:ext cx="45180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What previous knowledge did you use to make this inference?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Make an inference: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295450" y="1460500"/>
            <a:ext cx="8848500" cy="346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chemeClr val="accent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woman walks into a hospital clutching her abdomen and cursing out her husband, who trails behind her carrying a large bag.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Inference: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>
              <a:solidFill>
                <a:schemeClr val="accent4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an inference: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40751"/>
            <a:ext cx="8077200" cy="22149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68700" y="4030500"/>
            <a:ext cx="32808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chemeClr val="accent3"/>
                </a:solidFill>
              </a:rPr>
              <a:t>What does the text (image) tell you?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043450" y="4067950"/>
            <a:ext cx="4322399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>
                <a:solidFill>
                  <a:schemeClr val="accent3"/>
                </a:solidFill>
              </a:rPr>
              <a:t>What previous knowledge helped you infer what happened?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09600" y="3133127"/>
            <a:ext cx="8229600" cy="11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Make an inference: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25" y="614926"/>
            <a:ext cx="8077200" cy="22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3079550"/>
            <a:ext cx="83629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49850" y="147325"/>
            <a:ext cx="8892600" cy="655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963425" y="147325"/>
            <a:ext cx="4937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accent4"/>
                </a:solidFill>
              </a:rPr>
              <a:t>Common Mistakes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accent4"/>
              </a:solidFill>
            </a:endParaRP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7475" y="927099"/>
            <a:ext cx="8229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500" u="sng">
                <a:solidFill>
                  <a:schemeClr val="accent5"/>
                </a:solidFill>
              </a:rPr>
              <a:t>Letting Experience Trump Evidence</a:t>
            </a:r>
          </a:p>
          <a:p>
            <a:pPr indent="-2286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</a:pPr>
            <a:r>
              <a:rPr lang="en" sz="2200">
                <a:solidFill>
                  <a:schemeClr val="accent5"/>
                </a:solidFill>
              </a:rPr>
              <a:t>TEXT should define your inferences </a:t>
            </a:r>
          </a:p>
          <a:p>
            <a:pPr indent="-228600" lvl="0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200">
                <a:solidFill>
                  <a:schemeClr val="accent5"/>
                </a:solidFill>
              </a:rPr>
              <a:t>Previous knowledge gives reasoning for them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317475" y="2527300"/>
            <a:ext cx="8580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500" u="sng">
                <a:solidFill>
                  <a:schemeClr val="accent5"/>
                </a:solidFill>
              </a:rPr>
              <a:t>Not Thinking Deeply Enough (Literal vs. Figurative)</a:t>
            </a:r>
          </a:p>
          <a:p>
            <a:pPr indent="-228600" lvl="0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200">
                <a:solidFill>
                  <a:schemeClr val="accent5"/>
                </a:solidFill>
              </a:rPr>
              <a:t>Interpreting metaphor or other figurative language as literal</a:t>
            </a:r>
          </a:p>
          <a:p>
            <a:pPr indent="-228600" lvl="0" marL="9144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200">
                <a:solidFill>
                  <a:schemeClr val="accent5"/>
                </a:solidFill>
              </a:rPr>
              <a:t>Shallow Inferences</a:t>
            </a:r>
          </a:p>
          <a:p>
            <a:pPr indent="-228600" lvl="1" marL="13716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i="1" lang="en" sz="2200">
                <a:solidFill>
                  <a:schemeClr val="accent5"/>
                </a:solidFill>
              </a:rPr>
              <a:t>Evidence:</a:t>
            </a:r>
            <a:r>
              <a:rPr lang="en" sz="2200">
                <a:solidFill>
                  <a:schemeClr val="accent5"/>
                </a:solidFill>
              </a:rPr>
              <a:t> Character plays basketball</a:t>
            </a:r>
          </a:p>
          <a:p>
            <a:pPr indent="-228600" lvl="1" marL="13716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i="1" lang="en" sz="2200">
                <a:solidFill>
                  <a:schemeClr val="accent5"/>
                </a:solidFill>
              </a:rPr>
              <a:t>Inference:</a:t>
            </a:r>
            <a:r>
              <a:rPr lang="en" sz="2200">
                <a:solidFill>
                  <a:schemeClr val="accent5"/>
                </a:solidFill>
              </a:rPr>
              <a:t> The character likes basketball.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